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7"/>
      <p:bold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anva Sans Bold Italics" panose="020B0604020202020204" charset="0"/>
      <p:regular r:id="rId21"/>
    </p:embeddedFont>
    <p:embeddedFont>
      <p:font typeface="Poppins Medium" panose="00000600000000000000" pitchFamily="2" charset="0"/>
      <p:regular r:id="rId22"/>
    </p:embeddedFont>
    <p:embeddedFont>
      <p:font typeface="Poppins Ultra-Bold" panose="020B0604020202020204" charset="0"/>
      <p:regular r:id="rId23"/>
    </p:embeddedFont>
    <p:embeddedFont>
      <p:font typeface="Raleway" pitchFamily="2" charset="0"/>
      <p:regular r:id="rId24"/>
    </p:embeddedFont>
    <p:embeddedFont>
      <p:font typeface="Raleway Bold" charset="0"/>
      <p:regular r:id="rId25"/>
    </p:embeddedFont>
    <p:embeddedFont>
      <p:font typeface="Raleway Medium" pitchFamily="2" charset="0"/>
      <p:regular r:id="rId26"/>
    </p:embeddedFont>
    <p:embeddedFont>
      <p:font typeface="Raleway Semi-Bold" panose="020B0604020202020204" charset="0"/>
      <p:regular r:id="rId27"/>
    </p:embeddedFont>
    <p:embeddedFont>
      <p:font typeface="Raleway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9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hyperlink" Target="https://api.worldbank.org/v2/en/indicator/SL.UEM.TOTL.ZS?downloadformat=csv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43643" y="6038690"/>
            <a:ext cx="4947086" cy="4248310"/>
          </a:xfrm>
          <a:custGeom>
            <a:avLst/>
            <a:gdLst/>
            <a:ahLst/>
            <a:cxnLst/>
            <a:rect l="l" t="t" r="r" b="b"/>
            <a:pathLst>
              <a:path w="4947086" h="4248310">
                <a:moveTo>
                  <a:pt x="4947086" y="0"/>
                </a:moveTo>
                <a:lnTo>
                  <a:pt x="0" y="0"/>
                </a:lnTo>
                <a:lnTo>
                  <a:pt x="0" y="4248310"/>
                </a:lnTo>
                <a:lnTo>
                  <a:pt x="4947086" y="4248310"/>
                </a:lnTo>
                <a:lnTo>
                  <a:pt x="49470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14889597" y="0"/>
            <a:ext cx="3398403" cy="2918378"/>
          </a:xfrm>
          <a:custGeom>
            <a:avLst/>
            <a:gdLst/>
            <a:ahLst/>
            <a:cxnLst/>
            <a:rect l="l" t="t" r="r" b="b"/>
            <a:pathLst>
              <a:path w="3398403" h="2918378">
                <a:moveTo>
                  <a:pt x="0" y="2918378"/>
                </a:moveTo>
                <a:lnTo>
                  <a:pt x="3398403" y="2918378"/>
                </a:lnTo>
                <a:lnTo>
                  <a:pt x="3398403" y="0"/>
                </a:lnTo>
                <a:lnTo>
                  <a:pt x="0" y="0"/>
                </a:lnTo>
                <a:lnTo>
                  <a:pt x="0" y="29183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-310771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569640" y="1028700"/>
            <a:ext cx="11662284" cy="7536751"/>
          </a:xfrm>
          <a:custGeom>
            <a:avLst/>
            <a:gdLst/>
            <a:ahLst/>
            <a:cxnLst/>
            <a:rect l="l" t="t" r="r" b="b"/>
            <a:pathLst>
              <a:path w="11662284" h="7536751">
                <a:moveTo>
                  <a:pt x="0" y="0"/>
                </a:moveTo>
                <a:lnTo>
                  <a:pt x="11662284" y="0"/>
                </a:lnTo>
                <a:lnTo>
                  <a:pt x="11662284" y="7536751"/>
                </a:lnTo>
                <a:lnTo>
                  <a:pt x="0" y="753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00410" y="2804078"/>
            <a:ext cx="17087180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FFFFFF"/>
                </a:solidFill>
                <a:latin typeface="Canva Sans Bold"/>
              </a:rPr>
              <a:t>Correlation of unemployment and crime data for </a:t>
            </a:r>
          </a:p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FFFFFF"/>
                </a:solidFill>
                <a:latin typeface="Canva Sans Bold"/>
              </a:rPr>
              <a:t>MERCOSUR nations (2000-2020)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3200" y="7399846"/>
            <a:ext cx="4827910" cy="202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Canva Sans Bold Italics"/>
              </a:rPr>
              <a:t>presented by</a:t>
            </a:r>
          </a:p>
          <a:p>
            <a:pPr algn="ctr"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Canva Sans Bold"/>
              </a:rPr>
              <a:t>Name: Raj Sinha</a:t>
            </a:r>
          </a:p>
          <a:p>
            <a:pPr algn="ctr"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Canva Sans Bold"/>
              </a:rPr>
              <a:t>Subject: MADE</a:t>
            </a:r>
          </a:p>
          <a:p>
            <a:pPr algn="ctr"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Canva Sans Bold"/>
              </a:rPr>
              <a:t>IDM id: we90xamu</a:t>
            </a:r>
          </a:p>
          <a:p>
            <a:pPr algn="ctr"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Canva Sans Bold"/>
              </a:rPr>
              <a:t>Matriculation Number: 23196502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7210-FA30-51A9-3048-3BDDB0E3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0A854E6-4F0D-B942-86DC-B96EAAA745E5}"/>
              </a:ext>
            </a:extLst>
          </p:cNvPr>
          <p:cNvSpPr txBox="1"/>
          <p:nvPr/>
        </p:nvSpPr>
        <p:spPr>
          <a:xfrm>
            <a:off x="3276600" y="435837"/>
            <a:ext cx="12459519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7507"/>
              </a:lnSpc>
            </a:pPr>
            <a:r>
              <a:rPr lang="en-US" sz="8341" spc="-383" dirty="0">
                <a:solidFill>
                  <a:srgbClr val="FFFFFF"/>
                </a:solidFill>
                <a:latin typeface="Raleway Medium"/>
              </a:rPr>
              <a:t>Exploration of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659AE-9590-3EE0-6747-F276784BAA96}"/>
              </a:ext>
            </a:extLst>
          </p:cNvPr>
          <p:cNvSpPr txBox="1"/>
          <p:nvPr/>
        </p:nvSpPr>
        <p:spPr>
          <a:xfrm>
            <a:off x="0" y="5872079"/>
            <a:ext cx="1676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"/>
              </a:spcBef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                  Fig. 4. a) Unemployment Variability                                                                                                                   Fig. 4. b) Crime rate variability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C56D8F-2DD3-4833-561F-A91FD06E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3100"/>
            <a:ext cx="7944192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21A8F1E-BEFC-7C69-A40E-9973C7FB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971675"/>
            <a:ext cx="6950538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969EA6BD-D481-76B2-94FF-E5FFB30CE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565721"/>
            <a:ext cx="1019567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Unemployment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Variability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Argentina shows significant fluctuations.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Paraguay and Guyana maintain consistent rates.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Moderate Variability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Brazil, Colombia, and Uruguay display balanced fluctuations.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Variability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Colombia shows notable disparities.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Argentina, Uruguay, and Guyana have steady patterns.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Moderate Trends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Brazil and Paraguay show mild fluctuations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5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474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8140381" y="-35715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7970111" y="0"/>
            <a:ext cx="1031788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105779" y="2256798"/>
            <a:ext cx="756991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000" dirty="0">
                <a:solidFill>
                  <a:srgbClr val="FFFFFF"/>
                </a:solidFill>
                <a:latin typeface="Raleway Ultra-Bold"/>
              </a:rPr>
              <a:t>Correlation analysis for  all countries over the years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" y="2500709"/>
            <a:ext cx="7358360" cy="64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9"/>
              </a:lnSpc>
            </a:pPr>
            <a:endParaRPr dirty="0"/>
          </a:p>
          <a:p>
            <a:pPr>
              <a:lnSpc>
                <a:spcPts val="5298"/>
              </a:lnSpc>
            </a:pPr>
            <a:r>
              <a:rPr lang="en-US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dirty="0">
                <a:solidFill>
                  <a:srgbClr val="F9B80C"/>
                </a:solidFill>
                <a:latin typeface="Canva Sans"/>
              </a:rPr>
              <a:t>1. </a:t>
            </a:r>
            <a:r>
              <a:rPr lang="en-US" b="1" dirty="0">
                <a:solidFill>
                  <a:srgbClr val="F9B80C"/>
                </a:solidFill>
                <a:latin typeface="Canva Sans"/>
              </a:rPr>
              <a:t>Positive Correlation</a:t>
            </a:r>
            <a:r>
              <a:rPr lang="en-US" dirty="0">
                <a:solidFill>
                  <a:srgbClr val="F9B80C"/>
                </a:solidFill>
                <a:latin typeface="Canva Sans"/>
              </a:rPr>
              <a:t>: Argentina and Colombia demonstrate a clear link between declining unemployment and reduced crime rates, with the strongest alignment post-2010. </a:t>
            </a:r>
          </a:p>
          <a:p>
            <a:pPr>
              <a:lnSpc>
                <a:spcPts val="5298"/>
              </a:lnSpc>
            </a:pPr>
            <a:endParaRPr lang="en-US" dirty="0">
              <a:solidFill>
                <a:srgbClr val="F9B80C"/>
              </a:solidFill>
              <a:latin typeface="Canva Sans"/>
            </a:endParaRPr>
          </a:p>
          <a:p>
            <a:pPr>
              <a:lnSpc>
                <a:spcPts val="5298"/>
              </a:lnSpc>
            </a:pPr>
            <a:r>
              <a:rPr lang="en-US" b="1" dirty="0">
                <a:solidFill>
                  <a:srgbClr val="F9B80C"/>
                </a:solidFill>
                <a:latin typeface="Canva Sans"/>
              </a:rPr>
              <a:t>2. Variable Trends</a:t>
            </a:r>
            <a:r>
              <a:rPr lang="en-US" dirty="0">
                <a:solidFill>
                  <a:srgbClr val="F9B80C"/>
                </a:solidFill>
                <a:latin typeface="Canva Sans"/>
              </a:rPr>
              <a:t>: Brazil and Uruguay show moderate stabilization of crime with lower unemployment, while Guyana and Paraguay exhibit weak or inconsistent correlations, especially during economic disruptions like 2020.</a:t>
            </a:r>
            <a:r>
              <a:rPr lang="en-US" dirty="0">
                <a:solidFill>
                  <a:srgbClr val="000000"/>
                </a:solidFill>
                <a:latin typeface="Canva Sans"/>
              </a:rPr>
              <a:t>  </a:t>
            </a:r>
            <a:r>
              <a:rPr lang="en-US" dirty="0">
                <a:solidFill>
                  <a:srgbClr val="FFFFFF"/>
                </a:solidFill>
                <a:latin typeface="Canva Sans"/>
              </a:rPr>
              <a:t> </a:t>
            </a:r>
          </a:p>
          <a:p>
            <a:pPr algn="ctr">
              <a:lnSpc>
                <a:spcPts val="4349"/>
              </a:lnSpc>
            </a:pPr>
            <a:endParaRPr lang="en-US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35734" y="141605"/>
            <a:ext cx="315546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5246" y="8530591"/>
            <a:ext cx="9635676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Fig5: Correlation analysis for countries combined over the years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58E3BB-5B7A-5092-6E6D-299CE3E6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15292"/>
            <a:ext cx="9153432" cy="770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73287" y="799363"/>
            <a:ext cx="7223569" cy="11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8010"/>
              </a:lnSpc>
            </a:pPr>
            <a:r>
              <a:rPr lang="en-US" sz="8900" spc="-409">
                <a:solidFill>
                  <a:srgbClr val="FFFFFF"/>
                </a:solidFill>
                <a:latin typeface="Raleway Medium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5544" y="2957133"/>
            <a:ext cx="17882456" cy="443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994"/>
              </a:lnSpc>
              <a:buFontTx/>
              <a:buChar char="-"/>
            </a:pPr>
            <a:r>
              <a:rPr lang="en-US" sz="3567" dirty="0">
                <a:solidFill>
                  <a:srgbClr val="FFFFFF"/>
                </a:solidFill>
                <a:latin typeface="Raleway Semi-Bold"/>
              </a:rPr>
              <a:t>Colombia: Strong link between unemployment and crime. </a:t>
            </a:r>
          </a:p>
          <a:p>
            <a:pPr>
              <a:lnSpc>
                <a:spcPts val="4994"/>
              </a:lnSpc>
            </a:pPr>
            <a:endParaRPr lang="en-US" sz="3567" dirty="0">
              <a:solidFill>
                <a:srgbClr val="FFFFFF"/>
              </a:solidFill>
              <a:latin typeface="Raleway Semi-Bold"/>
            </a:endParaRPr>
          </a:p>
          <a:p>
            <a:pPr marL="571500" indent="-571500">
              <a:lnSpc>
                <a:spcPts val="4994"/>
              </a:lnSpc>
              <a:buFontTx/>
              <a:buChar char="-"/>
            </a:pPr>
            <a:r>
              <a:rPr lang="en-US" sz="3567" dirty="0">
                <a:solidFill>
                  <a:srgbClr val="FFFFFF"/>
                </a:solidFill>
                <a:latin typeface="Raleway Semi-Bold"/>
              </a:rPr>
              <a:t>Brazil &amp; Uruguay: Moderate decline in crime with lower unemployment. </a:t>
            </a:r>
          </a:p>
          <a:p>
            <a:pPr marL="571500" indent="-571500">
              <a:lnSpc>
                <a:spcPts val="4994"/>
              </a:lnSpc>
              <a:buFontTx/>
              <a:buChar char="-"/>
            </a:pPr>
            <a:endParaRPr lang="en-US" sz="3567" dirty="0">
              <a:solidFill>
                <a:srgbClr val="FFFFFF"/>
              </a:solidFill>
              <a:latin typeface="Raleway Semi-Bold"/>
            </a:endParaRPr>
          </a:p>
          <a:p>
            <a:pPr marL="571500" indent="-571500">
              <a:lnSpc>
                <a:spcPts val="4994"/>
              </a:lnSpc>
              <a:buFontTx/>
              <a:buChar char="-"/>
            </a:pPr>
            <a:r>
              <a:rPr lang="en-US" sz="3567" dirty="0">
                <a:solidFill>
                  <a:srgbClr val="FFFFFF"/>
                </a:solidFill>
                <a:latin typeface="Raleway Semi-Bold"/>
              </a:rPr>
              <a:t>Guyana &amp; Paraguay: Weak correlation between unemployment and crime. </a:t>
            </a:r>
          </a:p>
          <a:p>
            <a:pPr marL="571500" indent="-571500">
              <a:lnSpc>
                <a:spcPts val="4994"/>
              </a:lnSpc>
              <a:buFontTx/>
              <a:buChar char="-"/>
            </a:pPr>
            <a:endParaRPr lang="en-US" sz="3567" dirty="0">
              <a:solidFill>
                <a:srgbClr val="FFFFFF"/>
              </a:solidFill>
              <a:latin typeface="Raleway Semi-Bold"/>
            </a:endParaRPr>
          </a:p>
          <a:p>
            <a:pPr marL="571500" indent="-571500">
              <a:lnSpc>
                <a:spcPts val="4994"/>
              </a:lnSpc>
              <a:buFontTx/>
              <a:buChar char="-"/>
            </a:pPr>
            <a:r>
              <a:rPr lang="en-US" sz="3567" dirty="0">
                <a:solidFill>
                  <a:srgbClr val="FFFFFF"/>
                </a:solidFill>
                <a:latin typeface="Raleway Semi-Bold"/>
              </a:rPr>
              <a:t> Argentina: Mixed trends influenced by other factors.</a:t>
            </a:r>
            <a:endParaRPr lang="en-US" sz="3567" dirty="0">
              <a:solidFill>
                <a:srgbClr val="FFFFFF"/>
              </a:solidFill>
              <a:latin typeface="Ralew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1925432" y="-2600249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391823" y="834235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265704" y="2347882"/>
            <a:ext cx="7756592" cy="6910418"/>
          </a:xfrm>
          <a:custGeom>
            <a:avLst/>
            <a:gdLst/>
            <a:ahLst/>
            <a:cxnLst/>
            <a:rect l="l" t="t" r="r" b="b"/>
            <a:pathLst>
              <a:path w="7756592" h="6910418">
                <a:moveTo>
                  <a:pt x="0" y="0"/>
                </a:moveTo>
                <a:lnTo>
                  <a:pt x="7756592" y="0"/>
                </a:lnTo>
                <a:lnTo>
                  <a:pt x="7756592" y="6910418"/>
                </a:lnTo>
                <a:lnTo>
                  <a:pt x="0" y="6910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C0159B4-6F56-9242-E49D-5F7350979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885504"/>
            <a:ext cx="16840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-    High unemployment doesn't always mean high crime;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itchFamily="2" charset="0"/>
              </a:rPr>
              <a:t>     both depend on factors like socio-economics, politics, and education.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80828" y="7134145"/>
            <a:ext cx="4947086" cy="4248310"/>
          </a:xfrm>
          <a:custGeom>
            <a:avLst/>
            <a:gdLst/>
            <a:ahLst/>
            <a:cxnLst/>
            <a:rect l="l" t="t" r="r" b="b"/>
            <a:pathLst>
              <a:path w="4947086" h="4248310">
                <a:moveTo>
                  <a:pt x="4947086" y="0"/>
                </a:moveTo>
                <a:lnTo>
                  <a:pt x="0" y="0"/>
                </a:lnTo>
                <a:lnTo>
                  <a:pt x="0" y="4248310"/>
                </a:lnTo>
                <a:lnTo>
                  <a:pt x="4947086" y="4248310"/>
                </a:lnTo>
                <a:lnTo>
                  <a:pt x="49470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37548" y="1901027"/>
            <a:ext cx="17888389" cy="672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7">
                <a:solidFill>
                  <a:srgbClr val="FFFFFF"/>
                </a:solidFill>
                <a:latin typeface="Canva Sans Bold"/>
              </a:rPr>
              <a:t>1. Causation Complexity:</a:t>
            </a:r>
            <a:r>
              <a:rPr lang="en-US" sz="3177">
                <a:solidFill>
                  <a:srgbClr val="FFFFFF"/>
                </a:solidFill>
                <a:latin typeface="Canva Sans"/>
              </a:rPr>
              <a:t> Correlation ≠ causation; unseen variables complicate the relationship between unemployment and crime.</a:t>
            </a:r>
          </a:p>
          <a:p>
            <a:pPr algn="ctr">
              <a:lnSpc>
                <a:spcPts val="4449"/>
              </a:lnSpc>
            </a:pPr>
            <a:endParaRPr lang="en-US" sz="3177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449"/>
              </a:lnSpc>
            </a:pPr>
            <a:r>
              <a:rPr lang="en-US" sz="3177">
                <a:solidFill>
                  <a:srgbClr val="FFFFFF"/>
                </a:solidFill>
                <a:latin typeface="Canva Sans"/>
              </a:rPr>
              <a:t>  </a:t>
            </a:r>
            <a:r>
              <a:rPr lang="en-US" sz="3177">
                <a:solidFill>
                  <a:srgbClr val="FFFFFF"/>
                </a:solidFill>
                <a:latin typeface="Canva Sans Bold"/>
              </a:rPr>
              <a:t>2. Data Reliability Concerns: </a:t>
            </a:r>
            <a:r>
              <a:rPr lang="en-US" sz="3177">
                <a:solidFill>
                  <a:srgbClr val="FFFFFF"/>
                </a:solidFill>
                <a:latin typeface="Canva Sans"/>
              </a:rPr>
              <a:t>Findings rely on accurate data; unaccounted seasonal unemployment, unregistered female unemployment, and passive job seekers pose challenges.</a:t>
            </a:r>
          </a:p>
          <a:p>
            <a:pPr algn="ctr">
              <a:lnSpc>
                <a:spcPts val="4449"/>
              </a:lnSpc>
            </a:pPr>
            <a:endParaRPr lang="en-US" sz="3177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449"/>
              </a:lnSpc>
            </a:pPr>
            <a:r>
              <a:rPr lang="en-US" sz="3177">
                <a:solidFill>
                  <a:srgbClr val="FFFFFF"/>
                </a:solidFill>
                <a:latin typeface="Canva Sans Bold"/>
              </a:rPr>
              <a:t>3. Crime Data Validity:</a:t>
            </a:r>
            <a:r>
              <a:rPr lang="en-US" sz="3177">
                <a:solidFill>
                  <a:srgbClr val="FFFFFF"/>
                </a:solidFill>
                <a:latin typeface="Canva Sans"/>
              </a:rPr>
              <a:t> Homicide data varies; differing assessments and validation processes result in nuanced interpretations.</a:t>
            </a:r>
          </a:p>
          <a:p>
            <a:pPr algn="ctr">
              <a:lnSpc>
                <a:spcPts val="4449"/>
              </a:lnSpc>
            </a:pPr>
            <a:endParaRPr lang="en-US" sz="3177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449"/>
              </a:lnSpc>
            </a:pPr>
            <a:r>
              <a:rPr lang="en-US" sz="3177">
                <a:solidFill>
                  <a:srgbClr val="FFFFFF"/>
                </a:solidFill>
                <a:latin typeface="Canva Sans Bold"/>
              </a:rPr>
              <a:t>4. Granularity and Regional Oversights:</a:t>
            </a:r>
            <a:r>
              <a:rPr lang="en-US" sz="3177">
                <a:solidFill>
                  <a:srgbClr val="FFFFFF"/>
                </a:solidFill>
                <a:latin typeface="Canva Sans"/>
              </a:rPr>
              <a:t>Lack of specificity in crime types and regional variations within countries may limit insights.</a:t>
            </a:r>
          </a:p>
        </p:txBody>
      </p:sp>
      <p:sp>
        <p:nvSpPr>
          <p:cNvPr id="4" name="Freeform 4"/>
          <p:cNvSpPr/>
          <p:nvPr/>
        </p:nvSpPr>
        <p:spPr>
          <a:xfrm>
            <a:off x="5837074" y="2057400"/>
            <a:ext cx="6133624" cy="6172200"/>
          </a:xfrm>
          <a:custGeom>
            <a:avLst/>
            <a:gdLst/>
            <a:ahLst/>
            <a:cxnLst/>
            <a:rect l="l" t="t" r="r" b="b"/>
            <a:pathLst>
              <a:path w="6133624" h="6172200">
                <a:moveTo>
                  <a:pt x="0" y="0"/>
                </a:moveTo>
                <a:lnTo>
                  <a:pt x="6133624" y="0"/>
                </a:lnTo>
                <a:lnTo>
                  <a:pt x="613362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221540" y="638175"/>
            <a:ext cx="4700960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200"/>
              </a:lnSpc>
            </a:pPr>
            <a:r>
              <a:rPr lang="en-US" sz="8000" spc="-368">
                <a:solidFill>
                  <a:srgbClr val="FFFFFF"/>
                </a:solidFill>
                <a:latin typeface="Raleway Medium"/>
              </a:rPr>
              <a:t>Limitations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9748" y="2541741"/>
            <a:ext cx="17535941" cy="671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Bold"/>
              </a:rPr>
              <a:t>1. Multifactorial Analysis: 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Examine social policies, education, and economic conditions collectively impacting crime for a nuanced view.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Bold"/>
              </a:rPr>
              <a:t>2. Policy Evaluation: 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Assess diverse policies' influence on unemployment-crime dynamics for effective strategy development.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Bold"/>
              </a:rPr>
              <a:t>3. Machine Learning Insights: </a:t>
            </a:r>
            <a:r>
              <a:rPr lang="en-US" sz="3399" dirty="0">
                <a:solidFill>
                  <a:srgbClr val="FFFFFF"/>
                </a:solidFill>
                <a:latin typeface="Canva Sans"/>
              </a:rPr>
              <a:t>Use regression trees or neural networks for complex pattern revelation beyond traditional statistics.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 Bold"/>
              </a:rPr>
              <a:t>4. Global Comparative Studies: 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Expand analysis beyond MERCOSUR  for a broader cross-cultural perspective on unemployment and crime.</a:t>
            </a:r>
          </a:p>
        </p:txBody>
      </p:sp>
      <p:sp>
        <p:nvSpPr>
          <p:cNvPr id="3" name="Freeform 3"/>
          <p:cNvSpPr/>
          <p:nvPr/>
        </p:nvSpPr>
        <p:spPr>
          <a:xfrm>
            <a:off x="5579039" y="1519652"/>
            <a:ext cx="7066056" cy="7182776"/>
          </a:xfrm>
          <a:custGeom>
            <a:avLst/>
            <a:gdLst/>
            <a:ahLst/>
            <a:cxnLst/>
            <a:rect l="l" t="t" r="r" b="b"/>
            <a:pathLst>
              <a:path w="7066056" h="7182776">
                <a:moveTo>
                  <a:pt x="0" y="0"/>
                </a:moveTo>
                <a:lnTo>
                  <a:pt x="7066056" y="0"/>
                </a:lnTo>
                <a:lnTo>
                  <a:pt x="7066056" y="7182775"/>
                </a:lnTo>
                <a:lnTo>
                  <a:pt x="0" y="718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221540" y="638175"/>
            <a:ext cx="5474122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200"/>
              </a:lnSpc>
            </a:pPr>
            <a:r>
              <a:rPr lang="en-US" sz="8000" spc="-368">
                <a:solidFill>
                  <a:srgbClr val="FFFFFF"/>
                </a:solidFill>
                <a:latin typeface="Raleway Medium"/>
              </a:rPr>
              <a:t>Future Work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1444843" y="-1705055"/>
            <a:ext cx="4947086" cy="4248310"/>
          </a:xfrm>
          <a:custGeom>
            <a:avLst/>
            <a:gdLst/>
            <a:ahLst/>
            <a:cxnLst/>
            <a:rect l="l" t="t" r="r" b="b"/>
            <a:pathLst>
              <a:path w="4947086" h="4248310">
                <a:moveTo>
                  <a:pt x="4947086" y="0"/>
                </a:moveTo>
                <a:lnTo>
                  <a:pt x="0" y="0"/>
                </a:lnTo>
                <a:lnTo>
                  <a:pt x="0" y="4248310"/>
                </a:lnTo>
                <a:lnTo>
                  <a:pt x="4947086" y="4248310"/>
                </a:lnTo>
                <a:lnTo>
                  <a:pt x="49470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664815" y="-2623185"/>
            <a:ext cx="5246370" cy="524637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128722" y="7568984"/>
            <a:ext cx="2130578" cy="2130578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17574" y="294941"/>
            <a:ext cx="2130578" cy="2130578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623185" y="7663815"/>
            <a:ext cx="5246370" cy="5246370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6331276"/>
            <a:ext cx="908326" cy="9083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3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50974" y="3047398"/>
            <a:ext cx="908326" cy="90832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3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15085" y="1579127"/>
            <a:ext cx="908326" cy="90832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3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64589" y="7799548"/>
            <a:ext cx="908326" cy="9083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37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466222" y="4003817"/>
            <a:ext cx="13355557" cy="166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69"/>
              </a:lnSpc>
              <a:spcBef>
                <a:spcPct val="0"/>
              </a:spcBef>
            </a:pPr>
            <a:r>
              <a:rPr lang="en-US" sz="12493">
                <a:solidFill>
                  <a:srgbClr val="4A6418"/>
                </a:solidFill>
                <a:latin typeface="Poppins Ultra-Bold"/>
              </a:rPr>
              <a:t>THANK YOU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6222" y="5812175"/>
            <a:ext cx="13355557" cy="69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3"/>
              </a:lnSpc>
              <a:spcBef>
                <a:spcPct val="0"/>
              </a:spcBef>
            </a:pPr>
            <a:r>
              <a:rPr lang="en-US" sz="4914" u="none">
                <a:solidFill>
                  <a:srgbClr val="FFFFFF"/>
                </a:solidFill>
                <a:latin typeface="Poppins Medium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58273" y="8360891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5" y="0"/>
                </a:lnTo>
                <a:lnTo>
                  <a:pt x="5277925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20035" y="6986259"/>
            <a:ext cx="3843657" cy="3300741"/>
          </a:xfrm>
          <a:custGeom>
            <a:avLst/>
            <a:gdLst/>
            <a:ahLst/>
            <a:cxnLst/>
            <a:rect l="l" t="t" r="r" b="b"/>
            <a:pathLst>
              <a:path w="3843657" h="3300741">
                <a:moveTo>
                  <a:pt x="3843657" y="0"/>
                </a:moveTo>
                <a:lnTo>
                  <a:pt x="0" y="0"/>
                </a:lnTo>
                <a:lnTo>
                  <a:pt x="0" y="3300741"/>
                </a:lnTo>
                <a:lnTo>
                  <a:pt x="3843657" y="3300741"/>
                </a:lnTo>
                <a:lnTo>
                  <a:pt x="38436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751077" y="1548192"/>
            <a:ext cx="6421246" cy="7610365"/>
          </a:xfrm>
          <a:custGeom>
            <a:avLst/>
            <a:gdLst/>
            <a:ahLst/>
            <a:cxnLst/>
            <a:rect l="l" t="t" r="r" b="b"/>
            <a:pathLst>
              <a:path w="6421246" h="7610365">
                <a:moveTo>
                  <a:pt x="0" y="0"/>
                </a:moveTo>
                <a:lnTo>
                  <a:pt x="6421246" y="0"/>
                </a:lnTo>
                <a:lnTo>
                  <a:pt x="6421246" y="7610365"/>
                </a:lnTo>
                <a:lnTo>
                  <a:pt x="0" y="7610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863692" y="616873"/>
            <a:ext cx="11318327" cy="93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685"/>
              </a:lnSpc>
            </a:pPr>
            <a:r>
              <a:rPr lang="en-US" sz="7428" spc="-341">
                <a:solidFill>
                  <a:srgbClr val="FFFFFF"/>
                </a:solidFill>
                <a:latin typeface="Raleway Medium"/>
              </a:rPr>
              <a:t>Introduction &amp; Motivation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167443"/>
            <a:ext cx="18288000" cy="602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ts val="4292"/>
              </a:lnSpc>
              <a:buAutoNum type="arabicPeriod"/>
            </a:pPr>
            <a:r>
              <a:rPr lang="en-US" sz="3066" dirty="0">
                <a:solidFill>
                  <a:srgbClr val="4A6418"/>
                </a:solidFill>
                <a:latin typeface="Canva Sans Bold"/>
              </a:rPr>
              <a:t>Objective: Explore unemployment-crime correlations in MERCOSUR countries (Argentina, Brazil, Paraguay, Uruguay, Colombia, Guyana) for informed policy-making.</a:t>
            </a:r>
          </a:p>
          <a:p>
            <a:pPr>
              <a:lnSpc>
                <a:spcPts val="4292"/>
              </a:lnSpc>
            </a:pPr>
            <a:endParaRPr lang="en-US" sz="3066" dirty="0">
              <a:solidFill>
                <a:srgbClr val="4A6418"/>
              </a:solidFill>
              <a:latin typeface="Canva Sans Bold"/>
            </a:endParaRPr>
          </a:p>
          <a:p>
            <a:pPr>
              <a:lnSpc>
                <a:spcPts val="4292"/>
              </a:lnSpc>
            </a:pPr>
            <a:r>
              <a:rPr lang="en-US" sz="3066" dirty="0">
                <a:solidFill>
                  <a:srgbClr val="4A6418"/>
                </a:solidFill>
                <a:latin typeface="Canva Sans Bold"/>
              </a:rPr>
              <a:t>2. Global Focus: Study MERCOSUR for diverse economic, cultural, and governance insights beyond regions.</a:t>
            </a:r>
          </a:p>
          <a:p>
            <a:pPr>
              <a:lnSpc>
                <a:spcPts val="4292"/>
              </a:lnSpc>
            </a:pPr>
            <a:endParaRPr lang="en-US" sz="3066" dirty="0">
              <a:solidFill>
                <a:srgbClr val="4A6418"/>
              </a:solidFill>
              <a:latin typeface="Canva Sans Bold"/>
            </a:endParaRPr>
          </a:p>
          <a:p>
            <a:pPr>
              <a:lnSpc>
                <a:spcPts val="4292"/>
              </a:lnSpc>
            </a:pPr>
            <a:r>
              <a:rPr lang="en-US" sz="3066" dirty="0">
                <a:solidFill>
                  <a:srgbClr val="4A6418"/>
                </a:solidFill>
                <a:latin typeface="Canva Sans Bold"/>
              </a:rPr>
              <a:t>3. Statistical Analysis: Use data analysis to find patterns, guiding evidence-based policymaking for targeted interventions.</a:t>
            </a:r>
          </a:p>
          <a:p>
            <a:pPr>
              <a:lnSpc>
                <a:spcPts val="4292"/>
              </a:lnSpc>
            </a:pPr>
            <a:endParaRPr lang="en-US" sz="3066" dirty="0">
              <a:solidFill>
                <a:srgbClr val="4A6418"/>
              </a:solidFill>
              <a:latin typeface="Canva Sans Bold"/>
            </a:endParaRPr>
          </a:p>
          <a:p>
            <a:pPr>
              <a:lnSpc>
                <a:spcPts val="4292"/>
              </a:lnSpc>
            </a:pPr>
            <a:r>
              <a:rPr lang="en-US" sz="3066" dirty="0">
                <a:solidFill>
                  <a:srgbClr val="4A6418"/>
                </a:solidFill>
                <a:latin typeface="Canva Sans Bold"/>
              </a:rPr>
              <a:t>4. Temporal </a:t>
            </a:r>
            <a:r>
              <a:rPr lang="en-US" sz="3066" dirty="0" err="1">
                <a:solidFill>
                  <a:srgbClr val="4A6418"/>
                </a:solidFill>
                <a:latin typeface="Canva Sans Bold"/>
              </a:rPr>
              <a:t>Perspective:Spanning</a:t>
            </a:r>
            <a:r>
              <a:rPr lang="en-US" sz="3066" dirty="0">
                <a:solidFill>
                  <a:srgbClr val="4A6418"/>
                </a:solidFill>
                <a:latin typeface="Canva Sans Bold"/>
              </a:rPr>
              <a:t> 2000-2020, observe historical trends amidst evolving socio-economic conditions.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43643" y="6038690"/>
            <a:ext cx="4947086" cy="4248310"/>
          </a:xfrm>
          <a:custGeom>
            <a:avLst/>
            <a:gdLst/>
            <a:ahLst/>
            <a:cxnLst/>
            <a:rect l="l" t="t" r="r" b="b"/>
            <a:pathLst>
              <a:path w="4947086" h="4248310">
                <a:moveTo>
                  <a:pt x="4947086" y="0"/>
                </a:moveTo>
                <a:lnTo>
                  <a:pt x="0" y="0"/>
                </a:lnTo>
                <a:lnTo>
                  <a:pt x="0" y="4248310"/>
                </a:lnTo>
                <a:lnTo>
                  <a:pt x="4947086" y="4248310"/>
                </a:lnTo>
                <a:lnTo>
                  <a:pt x="49470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14889597" y="0"/>
            <a:ext cx="3398403" cy="2918378"/>
          </a:xfrm>
          <a:custGeom>
            <a:avLst/>
            <a:gdLst/>
            <a:ahLst/>
            <a:cxnLst/>
            <a:rect l="l" t="t" r="r" b="b"/>
            <a:pathLst>
              <a:path w="3398403" h="2918378">
                <a:moveTo>
                  <a:pt x="0" y="2918378"/>
                </a:moveTo>
                <a:lnTo>
                  <a:pt x="3398403" y="2918378"/>
                </a:lnTo>
                <a:lnTo>
                  <a:pt x="3398403" y="0"/>
                </a:lnTo>
                <a:lnTo>
                  <a:pt x="0" y="0"/>
                </a:lnTo>
                <a:lnTo>
                  <a:pt x="0" y="29183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-310771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295486" y="2017241"/>
            <a:ext cx="1748794" cy="1722562"/>
          </a:xfrm>
          <a:custGeom>
            <a:avLst/>
            <a:gdLst/>
            <a:ahLst/>
            <a:cxnLst/>
            <a:rect l="l" t="t" r="r" b="b"/>
            <a:pathLst>
              <a:path w="1748794" h="1722562">
                <a:moveTo>
                  <a:pt x="0" y="0"/>
                </a:moveTo>
                <a:lnTo>
                  <a:pt x="1748794" y="0"/>
                </a:lnTo>
                <a:lnTo>
                  <a:pt x="1748794" y="1722562"/>
                </a:lnTo>
                <a:lnTo>
                  <a:pt x="0" y="1722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903649" y="5364008"/>
            <a:ext cx="1866672" cy="1792005"/>
          </a:xfrm>
          <a:custGeom>
            <a:avLst/>
            <a:gdLst/>
            <a:ahLst/>
            <a:cxnLst/>
            <a:rect l="l" t="t" r="r" b="b"/>
            <a:pathLst>
              <a:path w="1866672" h="1792005">
                <a:moveTo>
                  <a:pt x="0" y="0"/>
                </a:moveTo>
                <a:lnTo>
                  <a:pt x="1866672" y="0"/>
                </a:lnTo>
                <a:lnTo>
                  <a:pt x="1866672" y="1792005"/>
                </a:lnTo>
                <a:lnTo>
                  <a:pt x="0" y="1792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801289" y="188278"/>
            <a:ext cx="3835673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Canva Sans Bold"/>
              </a:rPr>
              <a:t>Datasets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6262" y="2427206"/>
            <a:ext cx="77154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9B80C"/>
                </a:solidFill>
                <a:latin typeface="Canva Sans Bold"/>
              </a:rPr>
              <a:t>Unemployment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29400" y="5267326"/>
            <a:ext cx="46116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9B80C"/>
                </a:solidFill>
                <a:latin typeface="Canva Sans Bold"/>
              </a:rPr>
              <a:t>Crime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31116" y="4098630"/>
            <a:ext cx="57760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Canva Sans"/>
                <a:hlinkClick r:id="rId10" tooltip="https://api.worldbank.org/v2/en/indicator/SL.UEM.TOTL.ZS?downloadformat=csv"/>
              </a:rPr>
              <a:t>Link to Unemployment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61615" y="3425795"/>
            <a:ext cx="7962751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Source: International Labour Organisation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2175" y="6944835"/>
            <a:ext cx="98416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Source: UN Office on Drugs and Crime's International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Homicide Statistics 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47104" y="8153234"/>
            <a:ext cx="37200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Canva Sans"/>
                <a:hlinkClick r:id="rId10" tooltip="https://api.worldbank.org/v2/en/indicator/SL.UEM.TOTL.ZS?downloadformat=csv"/>
              </a:rPr>
              <a:t>Link to crime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7251" y="2819563"/>
            <a:ext cx="5293498" cy="6153551"/>
            <a:chOff x="0" y="0"/>
            <a:chExt cx="1394172" cy="1620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620688"/>
            </a:xfrm>
            <a:custGeom>
              <a:avLst/>
              <a:gdLst/>
              <a:ahLst/>
              <a:cxnLst/>
              <a:rect l="l" t="t" r="r" b="b"/>
              <a:pathLst>
                <a:path w="1394172" h="1620688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608988"/>
                  </a:lnTo>
                  <a:cubicBezTo>
                    <a:pt x="1394172" y="1615450"/>
                    <a:pt x="1388934" y="1620688"/>
                    <a:pt x="1382472" y="1620688"/>
                  </a:cubicBezTo>
                  <a:lnTo>
                    <a:pt x="11700" y="1620688"/>
                  </a:lnTo>
                  <a:cubicBezTo>
                    <a:pt x="5238" y="1620688"/>
                    <a:pt x="0" y="1615450"/>
                    <a:pt x="0" y="1608988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65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65094" y="953575"/>
            <a:ext cx="13773543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Questions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92704"/>
            <a:ext cx="5293498" cy="6180410"/>
            <a:chOff x="0" y="0"/>
            <a:chExt cx="1394172" cy="1627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627762"/>
            </a:xfrm>
            <a:custGeom>
              <a:avLst/>
              <a:gdLst/>
              <a:ahLst/>
              <a:cxnLst/>
              <a:rect l="l" t="t" r="r" b="b"/>
              <a:pathLst>
                <a:path w="1394172" h="162776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616062"/>
                  </a:lnTo>
                  <a:cubicBezTo>
                    <a:pt x="1394172" y="1622524"/>
                    <a:pt x="1388934" y="1627762"/>
                    <a:pt x="1382472" y="1627762"/>
                  </a:cubicBezTo>
                  <a:lnTo>
                    <a:pt x="11700" y="1627762"/>
                  </a:lnTo>
                  <a:cubicBezTo>
                    <a:pt x="5238" y="1627762"/>
                    <a:pt x="0" y="1622524"/>
                    <a:pt x="0" y="1616062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665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5802" y="2873281"/>
            <a:ext cx="5293498" cy="6099833"/>
            <a:chOff x="0" y="0"/>
            <a:chExt cx="1394172" cy="1606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606540"/>
            </a:xfrm>
            <a:custGeom>
              <a:avLst/>
              <a:gdLst/>
              <a:ahLst/>
              <a:cxnLst/>
              <a:rect l="l" t="t" r="r" b="b"/>
              <a:pathLst>
                <a:path w="1394172" h="1606540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594840"/>
                  </a:lnTo>
                  <a:cubicBezTo>
                    <a:pt x="1394172" y="1601302"/>
                    <a:pt x="1388934" y="1606540"/>
                    <a:pt x="1382472" y="1606540"/>
                  </a:cubicBezTo>
                  <a:lnTo>
                    <a:pt x="11700" y="1606540"/>
                  </a:lnTo>
                  <a:cubicBezTo>
                    <a:pt x="5238" y="1606540"/>
                    <a:pt x="0" y="1601302"/>
                    <a:pt x="0" y="1594840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4A64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644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52981" y="2905402"/>
            <a:ext cx="1324945" cy="82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11"/>
              </a:lnSpc>
            </a:pPr>
            <a:r>
              <a:rPr lang="en-US" sz="6568" spc="-302">
                <a:solidFill>
                  <a:srgbClr val="FFFFFF"/>
                </a:solidFill>
                <a:latin typeface="Raleway Medium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38187" y="2981488"/>
            <a:ext cx="1211625" cy="75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5"/>
              </a:lnSpc>
            </a:pPr>
            <a:r>
              <a:rPr lang="en-US" sz="6006" spc="-276">
                <a:solidFill>
                  <a:srgbClr val="FFFFFF"/>
                </a:solidFill>
                <a:latin typeface="Raleway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91599" y="3016156"/>
            <a:ext cx="1060331" cy="65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30"/>
              </a:lnSpc>
            </a:pPr>
            <a:r>
              <a:rPr lang="en-US" sz="5256" spc="-241">
                <a:solidFill>
                  <a:srgbClr val="FFFFFF"/>
                </a:solidFill>
                <a:latin typeface="Raleway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3087" y="3858634"/>
            <a:ext cx="5024724" cy="355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60">
                <a:solidFill>
                  <a:srgbClr val="FFFFFF"/>
                </a:solidFill>
                <a:latin typeface="Arial Bold"/>
              </a:rPr>
              <a:t>Correlation Inquiry: </a:t>
            </a:r>
            <a:r>
              <a:rPr lang="en-US" sz="2760">
                <a:solidFill>
                  <a:srgbClr val="FFFFFF"/>
                </a:solidFill>
                <a:latin typeface="Arial"/>
              </a:rPr>
              <a:t>What is the statistical correlation between unemployment rates and crime rates in the selected global entities over the past two decades?</a:t>
            </a:r>
          </a:p>
          <a:p>
            <a:pPr>
              <a:lnSpc>
                <a:spcPts val="2392"/>
              </a:lnSpc>
            </a:pPr>
            <a:endParaRPr lang="en-US" sz="276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392"/>
              </a:lnSpc>
              <a:spcBef>
                <a:spcPct val="0"/>
              </a:spcBef>
            </a:pPr>
            <a:endParaRPr lang="en-US" sz="276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59753" y="3858634"/>
            <a:ext cx="5168495" cy="445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4"/>
              </a:lnSpc>
            </a:pPr>
            <a:r>
              <a:rPr lang="en-US" sz="2760" dirty="0">
                <a:solidFill>
                  <a:srgbClr val="FFFFFF"/>
                </a:solidFill>
                <a:latin typeface="Arial Bold"/>
              </a:rPr>
              <a:t>Comparative Analysis: </a:t>
            </a:r>
            <a:r>
              <a:rPr lang="en-US" sz="2760" dirty="0">
                <a:solidFill>
                  <a:srgbClr val="FFFFFF"/>
                </a:solidFill>
                <a:latin typeface="Arial"/>
              </a:rPr>
              <a:t>How do patterns and trends in the relationship between unemployment and crime differ among MERCOSUR countries, considering their diverse economic structures and cultural contexts?</a:t>
            </a:r>
          </a:p>
          <a:p>
            <a:pPr>
              <a:lnSpc>
                <a:spcPts val="3864"/>
              </a:lnSpc>
              <a:spcBef>
                <a:spcPct val="0"/>
              </a:spcBef>
            </a:pPr>
            <a:endParaRPr lang="en-US" sz="276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62199" y="3858634"/>
            <a:ext cx="5115606" cy="537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9"/>
              </a:lnSpc>
            </a:pPr>
            <a:r>
              <a:rPr lang="en-US" sz="2763" dirty="0">
                <a:solidFill>
                  <a:srgbClr val="FFFFFF"/>
                </a:solidFill>
                <a:latin typeface="Arial Bold"/>
              </a:rPr>
              <a:t>Policy Implications: </a:t>
            </a:r>
            <a:r>
              <a:rPr lang="en-US" sz="2763" dirty="0">
                <a:solidFill>
                  <a:srgbClr val="FFFFFF"/>
                </a:solidFill>
                <a:latin typeface="Arial"/>
              </a:rPr>
              <a:t>What evidence-based policy recommendations can be drawn from the analysis to address the interconnected dynamics of unemployment and crime, taking into account the evolving socio-economic conditions influenced by technological advancements and globalization?</a:t>
            </a:r>
          </a:p>
          <a:p>
            <a:pPr>
              <a:lnSpc>
                <a:spcPts val="3869"/>
              </a:lnSpc>
              <a:spcBef>
                <a:spcPct val="0"/>
              </a:spcBef>
            </a:pPr>
            <a:endParaRPr lang="en-US" sz="2763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251930" y="8138951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-1925432" y="-2600249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9412" y="643421"/>
            <a:ext cx="15977988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7507"/>
              </a:lnSpc>
            </a:pPr>
            <a:r>
              <a:rPr lang="en-US" sz="8341" spc="-383" dirty="0">
                <a:solidFill>
                  <a:srgbClr val="FFFFFF"/>
                </a:solidFill>
                <a:latin typeface="Raleway Medium"/>
              </a:rPr>
              <a:t>Methodology used in the analysis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4540032" y="1332231"/>
            <a:ext cx="8558995" cy="83589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5452" y="1304135"/>
            <a:ext cx="16481695" cy="998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1"/>
              </a:lnSpc>
            </a:pPr>
            <a:endParaRPr dirty="0"/>
          </a:p>
          <a:p>
            <a:pPr marL="797584" lvl="1" indent="-398792">
              <a:lnSpc>
                <a:spcPts val="5171"/>
              </a:lnSpc>
              <a:buFont typeface="Arial"/>
              <a:buChar char="•"/>
            </a:pPr>
            <a:r>
              <a:rPr lang="en-US" sz="3694" dirty="0">
                <a:solidFill>
                  <a:srgbClr val="FFFFFF"/>
                </a:solidFill>
                <a:latin typeface="Canva Sans Bold"/>
              </a:rPr>
              <a:t> About Dataset :</a:t>
            </a:r>
          </a:p>
          <a:p>
            <a:pPr marL="656110" lvl="1" indent="-328055">
              <a:lnSpc>
                <a:spcPts val="4254"/>
              </a:lnSpc>
              <a:buFont typeface="Arial"/>
              <a:buChar char="•"/>
            </a:pPr>
            <a:r>
              <a:rPr lang="en-US" sz="3038" dirty="0">
                <a:solidFill>
                  <a:srgbClr val="FFFFFF"/>
                </a:solidFill>
                <a:latin typeface="Canva Sans Bold"/>
              </a:rPr>
              <a:t>    </a:t>
            </a:r>
            <a:r>
              <a:rPr lang="en-US" sz="3038" dirty="0">
                <a:solidFill>
                  <a:srgbClr val="FFFFFF"/>
                </a:solidFill>
                <a:latin typeface="Canva Sans"/>
              </a:rPr>
              <a:t>Unemployment Data: </a:t>
            </a:r>
          </a:p>
          <a:p>
            <a:pPr>
              <a:lnSpc>
                <a:spcPts val="4254"/>
              </a:lnSpc>
            </a:pPr>
            <a:r>
              <a:rPr lang="en-US" sz="3038" dirty="0">
                <a:solidFill>
                  <a:srgbClr val="FFFFFF"/>
                </a:solidFill>
                <a:latin typeface="Canva Sans"/>
              </a:rPr>
              <a:t>    Having country names with unemployment rate from 1960 to 2021</a:t>
            </a:r>
          </a:p>
          <a:p>
            <a:pPr>
              <a:lnSpc>
                <a:spcPts val="4254"/>
              </a:lnSpc>
            </a:pPr>
            <a:r>
              <a:rPr lang="en-US" sz="3038" dirty="0">
                <a:solidFill>
                  <a:srgbClr val="FFFFFF"/>
                </a:solidFill>
                <a:latin typeface="Canva Sans"/>
              </a:rPr>
              <a:t>            Data type : zipped CSV </a:t>
            </a:r>
          </a:p>
          <a:p>
            <a:pPr marL="656110" lvl="1" indent="-328055">
              <a:lnSpc>
                <a:spcPts val="4254"/>
              </a:lnSpc>
              <a:buFont typeface="Arial"/>
              <a:buChar char="•"/>
            </a:pPr>
            <a:r>
              <a:rPr lang="en-US" sz="3038" dirty="0">
                <a:solidFill>
                  <a:srgbClr val="FFFFFF"/>
                </a:solidFill>
                <a:latin typeface="Canva Sans"/>
              </a:rPr>
              <a:t>     Crime Data:</a:t>
            </a:r>
          </a:p>
          <a:p>
            <a:pPr>
              <a:lnSpc>
                <a:spcPts val="4254"/>
              </a:lnSpc>
            </a:pPr>
            <a:r>
              <a:rPr lang="en-US" sz="3038" dirty="0">
                <a:solidFill>
                  <a:srgbClr val="FFFFFF"/>
                </a:solidFill>
                <a:latin typeface="Canva Sans"/>
              </a:rPr>
              <a:t>    Having country names with crime rates from 1960 to 2022</a:t>
            </a:r>
          </a:p>
          <a:p>
            <a:pPr>
              <a:lnSpc>
                <a:spcPts val="4254"/>
              </a:lnSpc>
            </a:pPr>
            <a:r>
              <a:rPr lang="en-US" sz="3038" dirty="0">
                <a:solidFill>
                  <a:srgbClr val="FFFFFF"/>
                </a:solidFill>
                <a:latin typeface="Canva Sans"/>
              </a:rPr>
              <a:t>            Data type : zipped CSV</a:t>
            </a:r>
          </a:p>
          <a:p>
            <a:pPr>
              <a:lnSpc>
                <a:spcPts val="5171"/>
              </a:lnSpc>
            </a:pPr>
            <a:endParaRPr lang="en-US" sz="3038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5171"/>
              </a:lnSpc>
            </a:pPr>
            <a:r>
              <a:rPr lang="en-US" sz="3694" dirty="0">
                <a:solidFill>
                  <a:srgbClr val="FFFFFF"/>
                </a:solidFill>
                <a:latin typeface="Canva Sans Bold"/>
              </a:rPr>
              <a:t>2. Making ETL Pipeline :</a:t>
            </a:r>
          </a:p>
          <a:p>
            <a:pPr marL="650753" lvl="1" indent="-325376">
              <a:lnSpc>
                <a:spcPts val="4219"/>
              </a:lnSpc>
              <a:buFont typeface="Arial"/>
              <a:buChar char="•"/>
            </a:pPr>
            <a:r>
              <a:rPr lang="en-US" sz="3014" dirty="0">
                <a:solidFill>
                  <a:srgbClr val="FFFFFF"/>
                </a:solidFill>
                <a:latin typeface="Canva Sans Bold"/>
              </a:rPr>
              <a:t>install  dependencies  </a:t>
            </a:r>
          </a:p>
          <a:p>
            <a:pPr marL="656836" lvl="1" indent="-328418">
              <a:lnSpc>
                <a:spcPts val="4259"/>
              </a:lnSpc>
              <a:buFont typeface="Arial"/>
              <a:buChar char="•"/>
            </a:pPr>
            <a:r>
              <a:rPr lang="en-US" sz="3042" dirty="0">
                <a:solidFill>
                  <a:srgbClr val="FFFFFF"/>
                </a:solidFill>
                <a:latin typeface="Canva Sans Bold"/>
              </a:rPr>
              <a:t>extraction.py :</a:t>
            </a:r>
            <a:r>
              <a:rPr lang="en-US" sz="3042" dirty="0">
                <a:solidFill>
                  <a:srgbClr val="FFFFFF"/>
                </a:solidFill>
                <a:latin typeface="Canva Sans"/>
              </a:rPr>
              <a:t> Responsible for extracting data from the original sources. </a:t>
            </a:r>
          </a:p>
          <a:p>
            <a:pPr marL="656836" lvl="1" indent="-328418">
              <a:lnSpc>
                <a:spcPts val="4259"/>
              </a:lnSpc>
              <a:buFont typeface="Arial"/>
              <a:buChar char="•"/>
            </a:pPr>
            <a:r>
              <a:rPr lang="en-US" sz="3042" dirty="0">
                <a:solidFill>
                  <a:srgbClr val="FFFFFF"/>
                </a:solidFill>
                <a:latin typeface="Canva Sans Bold"/>
              </a:rPr>
              <a:t>transform.py : </a:t>
            </a:r>
            <a:r>
              <a:rPr lang="en-US" sz="3042" dirty="0">
                <a:solidFill>
                  <a:srgbClr val="FFFFFF"/>
                </a:solidFill>
                <a:latin typeface="Canva Sans"/>
              </a:rPr>
              <a:t>Responsible for removing null and empty values and  transformed into a consistent format.</a:t>
            </a:r>
          </a:p>
          <a:p>
            <a:pPr>
              <a:lnSpc>
                <a:spcPts val="4259"/>
              </a:lnSpc>
            </a:pPr>
            <a:endParaRPr lang="en-US" sz="3042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5171"/>
              </a:lnSpc>
            </a:pPr>
            <a:endParaRPr lang="en-US" sz="3042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5171"/>
              </a:lnSpc>
            </a:pPr>
            <a:endParaRPr lang="en-US" sz="3042" dirty="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265" y="2115245"/>
            <a:ext cx="18124735" cy="742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172" lvl="1" indent="-325586">
              <a:lnSpc>
                <a:spcPts val="4222"/>
              </a:lnSpc>
              <a:buFont typeface="Arial"/>
              <a:buChar char="•"/>
            </a:pPr>
            <a:r>
              <a:rPr lang="en-US" sz="3016" spc="-138" dirty="0">
                <a:solidFill>
                  <a:srgbClr val="FFFFFF"/>
                </a:solidFill>
                <a:latin typeface="Raleway Bold"/>
              </a:rPr>
              <a:t>load.py: This code takes charge of storing the processed data in a CSV file.</a:t>
            </a:r>
          </a:p>
          <a:p>
            <a:pPr marL="651172" lvl="1" indent="-325586">
              <a:lnSpc>
                <a:spcPts val="4222"/>
              </a:lnSpc>
              <a:buFont typeface="Arial"/>
              <a:buChar char="•"/>
            </a:pPr>
            <a:r>
              <a:rPr lang="en-US" sz="3016" spc="-138" dirty="0">
                <a:solidFill>
                  <a:srgbClr val="FFFFFF"/>
                </a:solidFill>
                <a:latin typeface="Raleway Bold"/>
              </a:rPr>
              <a:t>pipeline.py: This module brings together the extract, transform, and load components into a cohesive automated pipeline</a:t>
            </a:r>
          </a:p>
          <a:p>
            <a:pPr>
              <a:lnSpc>
                <a:spcPts val="4222"/>
              </a:lnSpc>
            </a:pPr>
            <a:endParaRPr lang="en-US" sz="3016" spc="-138" dirty="0">
              <a:solidFill>
                <a:srgbClr val="FFFFFF"/>
              </a:solidFill>
              <a:latin typeface="Raleway Bold"/>
            </a:endParaRPr>
          </a:p>
          <a:p>
            <a:pPr>
              <a:lnSpc>
                <a:spcPts val="5342"/>
              </a:lnSpc>
            </a:pPr>
            <a:r>
              <a:rPr lang="en-US" sz="3816" spc="-175" dirty="0">
                <a:solidFill>
                  <a:srgbClr val="FFFFFF"/>
                </a:solidFill>
                <a:latin typeface="Raleway Bold"/>
              </a:rPr>
              <a:t>3. Data </a:t>
            </a:r>
            <a:r>
              <a:rPr lang="en-US" sz="3816" spc="-175" dirty="0" err="1">
                <a:solidFill>
                  <a:srgbClr val="FFFFFF"/>
                </a:solidFill>
                <a:latin typeface="Raleway Bold"/>
              </a:rPr>
              <a:t>visualisation</a:t>
            </a:r>
            <a:r>
              <a:rPr lang="en-US" sz="3816" spc="-175" dirty="0">
                <a:solidFill>
                  <a:srgbClr val="FFFFFF"/>
                </a:solidFill>
                <a:latin typeface="Raleway Bold"/>
              </a:rPr>
              <a:t> &amp; Analysis:</a:t>
            </a:r>
          </a:p>
          <a:p>
            <a:pPr marL="694351" lvl="1" indent="-347175">
              <a:lnSpc>
                <a:spcPts val="4502"/>
              </a:lnSpc>
              <a:buFont typeface="Arial"/>
              <a:buChar char="•"/>
            </a:pPr>
            <a:r>
              <a:rPr lang="en-US" sz="3216" spc="-147" dirty="0">
                <a:solidFill>
                  <a:srgbClr val="FFFFFF"/>
                </a:solidFill>
                <a:latin typeface="Raleway Bold"/>
              </a:rPr>
              <a:t>Import libraries</a:t>
            </a:r>
          </a:p>
          <a:p>
            <a:pPr marL="694351" lvl="1" indent="-347175">
              <a:lnSpc>
                <a:spcPts val="4502"/>
              </a:lnSpc>
              <a:buFont typeface="Arial"/>
              <a:buChar char="•"/>
            </a:pPr>
            <a:r>
              <a:rPr lang="en-US" sz="3216" spc="-147" dirty="0" err="1">
                <a:solidFill>
                  <a:srgbClr val="FFFFFF"/>
                </a:solidFill>
                <a:latin typeface="Raleway Bold"/>
              </a:rPr>
              <a:t>Visualise</a:t>
            </a:r>
            <a:r>
              <a:rPr lang="en-US" sz="3216" spc="-147" dirty="0">
                <a:solidFill>
                  <a:srgbClr val="FFFFFF"/>
                </a:solidFill>
                <a:latin typeface="Raleway Bold"/>
              </a:rPr>
              <a:t> graphs made and </a:t>
            </a:r>
            <a:r>
              <a:rPr lang="en-US" sz="3216" spc="-147" dirty="0" err="1">
                <a:solidFill>
                  <a:srgbClr val="FFFFFF"/>
                </a:solidFill>
                <a:latin typeface="Raleway Bold"/>
              </a:rPr>
              <a:t>analyse</a:t>
            </a:r>
            <a:r>
              <a:rPr lang="en-US" sz="3216" spc="-147" dirty="0">
                <a:solidFill>
                  <a:srgbClr val="FFFFFF"/>
                </a:solidFill>
                <a:latin typeface="Raleway Bold"/>
              </a:rPr>
              <a:t> results</a:t>
            </a:r>
          </a:p>
          <a:p>
            <a:pPr>
              <a:lnSpc>
                <a:spcPts val="5342"/>
              </a:lnSpc>
            </a:pPr>
            <a:endParaRPr lang="en-US" sz="3216" spc="-147" dirty="0">
              <a:solidFill>
                <a:srgbClr val="FFFFFF"/>
              </a:solidFill>
              <a:latin typeface="Raleway Bold"/>
            </a:endParaRPr>
          </a:p>
          <a:p>
            <a:pPr>
              <a:lnSpc>
                <a:spcPts val="5342"/>
              </a:lnSpc>
              <a:spcBef>
                <a:spcPct val="0"/>
              </a:spcBef>
            </a:pPr>
            <a:r>
              <a:rPr lang="en-US" sz="3816" spc="-175" dirty="0">
                <a:solidFill>
                  <a:srgbClr val="FFFFFF"/>
                </a:solidFill>
                <a:latin typeface="Raleway Bold"/>
              </a:rPr>
              <a:t>4. Problems encountered :</a:t>
            </a:r>
          </a:p>
          <a:p>
            <a:pPr marL="690872" lvl="1" indent="-345436">
              <a:lnSpc>
                <a:spcPts val="4479"/>
              </a:lnSpc>
              <a:buFont typeface="Arial"/>
              <a:buChar char="•"/>
            </a:pPr>
            <a:r>
              <a:rPr lang="en-US" sz="3199" spc="-147" dirty="0">
                <a:solidFill>
                  <a:srgbClr val="FFFFFF"/>
                </a:solidFill>
                <a:latin typeface="Raleway Medium"/>
              </a:rPr>
              <a:t>  </a:t>
            </a:r>
            <a:r>
              <a:rPr lang="en-US" sz="3199" spc="-147" dirty="0">
                <a:solidFill>
                  <a:srgbClr val="FFFFFF"/>
                </a:solidFill>
                <a:latin typeface="Raleway"/>
              </a:rPr>
              <a:t>Multiple null values and empty rows in crime dataset.</a:t>
            </a: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spc="-137" dirty="0">
                <a:solidFill>
                  <a:srgbClr val="FFFFFF"/>
                </a:solidFill>
                <a:latin typeface="Raleway"/>
              </a:rPr>
              <a:t>  Shape of both datasets were different</a:t>
            </a: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spc="-137" dirty="0">
                <a:solidFill>
                  <a:srgbClr val="FFFFFF"/>
                </a:solidFill>
                <a:latin typeface="Raleway"/>
              </a:rPr>
              <a:t>  Transformed into 1 shape </a:t>
            </a: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spc="-137" dirty="0">
                <a:solidFill>
                  <a:srgbClr val="FFFFFF"/>
                </a:solidFill>
                <a:latin typeface="Raleway"/>
              </a:rPr>
              <a:t>  Same countries needed to be taken into account by performing set intersection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5817501" y="1817001"/>
            <a:ext cx="6652999" cy="6652999"/>
          </a:xfrm>
          <a:custGeom>
            <a:avLst/>
            <a:gdLst/>
            <a:ahLst/>
            <a:cxnLst/>
            <a:rect l="l" t="t" r="r" b="b"/>
            <a:pathLst>
              <a:path w="6652999" h="6652999">
                <a:moveTo>
                  <a:pt x="0" y="0"/>
                </a:moveTo>
                <a:lnTo>
                  <a:pt x="6652998" y="0"/>
                </a:lnTo>
                <a:lnTo>
                  <a:pt x="6652998" y="6652998"/>
                </a:lnTo>
                <a:lnTo>
                  <a:pt x="0" y="6652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19412" y="643421"/>
            <a:ext cx="16358988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7507"/>
              </a:lnSpc>
            </a:pPr>
            <a:r>
              <a:rPr lang="en-US" sz="8341" spc="-383" dirty="0">
                <a:solidFill>
                  <a:srgbClr val="FFFFFF"/>
                </a:solidFill>
                <a:latin typeface="Raleway Medium"/>
              </a:rPr>
              <a:t>Methodology used in the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999681" y="622143"/>
            <a:ext cx="12535719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7507"/>
              </a:lnSpc>
            </a:pPr>
            <a:r>
              <a:rPr lang="en-US" sz="8341" spc="-383" dirty="0">
                <a:solidFill>
                  <a:srgbClr val="FFFFFF"/>
                </a:solidFill>
                <a:latin typeface="Raleway Medium"/>
              </a:rPr>
              <a:t>Exploration of datasets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3460" y="7875217"/>
            <a:ext cx="17721080" cy="154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Paraguay shows the lowest and most stable unemployment and crime rates, reflecting economic steadiness. </a:t>
            </a:r>
          </a:p>
          <a:p>
            <a:pPr marL="342900" indent="-3429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Argentina and Colombia improve significantly, while Guyana and Brazil experience volatility. </a:t>
            </a:r>
          </a:p>
          <a:p>
            <a:pPr marL="342900" indent="-3429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Uruguay shows resilience, and global crises impact unemployment across most nations.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E0B1DC-2CFB-9767-A45D-81093D9B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94" y="2390775"/>
            <a:ext cx="788800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3FB414-A6F5-B0D9-C258-AECB3EB8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80" y="2390775"/>
            <a:ext cx="762870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367B9-88A1-6BCA-0DB4-1162FED0BD08}"/>
              </a:ext>
            </a:extLst>
          </p:cNvPr>
          <p:cNvSpPr txBox="1"/>
          <p:nvPr/>
        </p:nvSpPr>
        <p:spPr>
          <a:xfrm>
            <a:off x="916294" y="6563106"/>
            <a:ext cx="16990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Fig. 1. a) Line plot of unemployment of different countries over years                                           Fig. 1. b) Line plot of crime of different countries over years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76600" y="435837"/>
            <a:ext cx="12459519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7507"/>
              </a:lnSpc>
            </a:pPr>
            <a:r>
              <a:rPr lang="en-US" sz="8341" spc="-383" dirty="0">
                <a:solidFill>
                  <a:srgbClr val="FFFFFF"/>
                </a:solidFill>
                <a:latin typeface="Raleway Medium"/>
              </a:rPr>
              <a:t>Exploration of datasets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EEEC56-1EBE-7F25-6CC0-06B2080F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3100"/>
            <a:ext cx="776560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DEA744A-E925-F4C0-CDA9-538EE604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943100"/>
            <a:ext cx="86769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81BFE-D24C-65DA-D2A0-11E27AFDC177}"/>
              </a:ext>
            </a:extLst>
          </p:cNvPr>
          <p:cNvSpPr txBox="1"/>
          <p:nvPr/>
        </p:nvSpPr>
        <p:spPr>
          <a:xfrm>
            <a:off x="457200" y="6283172"/>
            <a:ext cx="1676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"/>
              </a:spcBef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Fig. 2. a) Bar plot of unemployment rate of different countries                   Fig.2. b) Bar plot of the crime rate of different countries</a:t>
            </a:r>
            <a:endParaRPr lang="en-US" sz="2400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47FA455-36F2-41BC-0B20-F7B1504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915716"/>
            <a:ext cx="1318021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Paraguay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Lowest and most stable unemployment and crime rates, reflecting steady economic conditions.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Argentina &amp; Colombia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Significant unemployment improvements; Colombia also shows marked crime reduction.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Guyana &amp; Brazil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Volatile unemployment rates and inconsistent crime trends.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Uruguay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Moderate unemployment and crime rates with gradual improvements.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Global Events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Economic crises like 2008 and 2020 significantly impacted unemployment across countries.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4604A-DE77-F21F-DCDB-9F55009A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DADBBFD-433D-A137-2ACE-22607115D82A}"/>
              </a:ext>
            </a:extLst>
          </p:cNvPr>
          <p:cNvSpPr txBox="1"/>
          <p:nvPr/>
        </p:nvSpPr>
        <p:spPr>
          <a:xfrm>
            <a:off x="3886200" y="340186"/>
            <a:ext cx="12535719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7507"/>
              </a:lnSpc>
            </a:pPr>
            <a:r>
              <a:rPr lang="en-US" sz="8341" spc="-383" dirty="0">
                <a:solidFill>
                  <a:srgbClr val="FFFFFF"/>
                </a:solidFill>
                <a:latin typeface="Raleway Medium"/>
              </a:rPr>
              <a:t>Exploration of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CAB1B-6B17-ABEC-B790-B63053E557D9}"/>
              </a:ext>
            </a:extLst>
          </p:cNvPr>
          <p:cNvSpPr txBox="1"/>
          <p:nvPr/>
        </p:nvSpPr>
        <p:spPr>
          <a:xfrm>
            <a:off x="838200" y="6358396"/>
            <a:ext cx="16990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Fig. 3. a)  Heatmap for Unemployment data for different countries                                                                    Fig.3. b) Heatmap for crime data for different countries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AE57124-C5A8-1D37-E6E5-4A7FE6AE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57461"/>
            <a:ext cx="4515120" cy="4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541F12F-DEEB-FC47-B5E2-28E83099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1376663"/>
            <a:ext cx="4377184" cy="460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E89BFBA-4DC6-1ABA-D8D3-5547D7BF9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463477"/>
            <a:ext cx="108847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Unemployment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Argentina sees the most dramatic decline.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Paraguay maintains consistently low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Fluctuations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Brazil, Guyana, and Uruguay show moderate variability but improve post-2020.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Challenges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Colombia's rates improve but remain relatively high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Crime: Colombia: Significant reduction from initially high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Argentina &amp; Uruguay: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and stable crime levels.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Brazil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Moderate rates with some fluctuations.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Paraguay &amp; Guyana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Relatively low and steady crime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6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1126</Words>
  <Application>Microsoft Office PowerPoint</Application>
  <PresentationFormat>Custom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Raleway Ultra-Bold</vt:lpstr>
      <vt:lpstr>Calibri</vt:lpstr>
      <vt:lpstr>Times New Roman</vt:lpstr>
      <vt:lpstr>Raleway Semi-Bold</vt:lpstr>
      <vt:lpstr>Poppins Medium</vt:lpstr>
      <vt:lpstr>Canva Sans</vt:lpstr>
      <vt:lpstr>Canva Sans Bold</vt:lpstr>
      <vt:lpstr>Arial Bold</vt:lpstr>
      <vt:lpstr>Raleway Bold</vt:lpstr>
      <vt:lpstr>Arial</vt:lpstr>
      <vt:lpstr>Raleway</vt:lpstr>
      <vt:lpstr>Poppins Ultra-Bold</vt:lpstr>
      <vt:lpstr>Canva Sans Bold Italics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Unemploymen</dc:title>
  <cp:lastModifiedBy>Sinha, Raj (ACADEMY)</cp:lastModifiedBy>
  <cp:revision>2</cp:revision>
  <dcterms:created xsi:type="dcterms:W3CDTF">2006-08-16T00:00:00Z</dcterms:created>
  <dcterms:modified xsi:type="dcterms:W3CDTF">2025-01-23T11:05:04Z</dcterms:modified>
  <dc:identifier>DAF55qmHll8</dc:identifier>
</cp:coreProperties>
</file>